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6" r:id="rId3"/>
    <p:sldId id="276" r:id="rId4"/>
    <p:sldId id="281" r:id="rId5"/>
    <p:sldId id="277" r:id="rId6"/>
    <p:sldId id="278" r:id="rId7"/>
    <p:sldId id="283" r:id="rId8"/>
    <p:sldId id="279" r:id="rId9"/>
    <p:sldId id="280" r:id="rId10"/>
    <p:sldId id="282" r:id="rId11"/>
    <p:sldId id="284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C3DFF-2BB2-4053-A526-2490B792D5B3}" type="datetimeFigureOut">
              <a:rPr lang="en-US" smtClean="0"/>
              <a:t>4/7/2025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64B00-7718-497F-B6D6-488DEA9AF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17C99-9DA4-2190-F281-D7424031A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923A0B-8E8B-5218-37E7-6B2AB2D0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A9B06-C4A0-A9D0-C982-B3155203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E9825-C160-347B-8C93-84E97A71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06EAC-4EC0-F750-6BC1-42D104347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7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AAF06-04D3-D321-5354-7DE99779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A5001-C7E2-591B-FA88-E7352AD9C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949CD-D8A7-CCDB-B00A-D018145DF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A90EB-80FC-12DB-5D9D-79FEE4DC3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EAAAF-CDD6-A3AF-94C2-05464EA2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1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4861DA-534B-C3BB-478B-4DEFE7AB0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51B8A6-A62A-D8CF-03F1-CAFF8B10D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D4714-3680-89BB-8585-2A6D7172F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B3F73-79D1-F9EE-F2BD-B0686E66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FCCC9-B4D3-012B-261B-902FCF24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6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18CC4-6400-853E-2712-BE131DEC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7947E-5317-4D15-62A2-FB8B6B827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7AF0C-166C-13D3-7A02-39766EF1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67959-CCB0-4417-1233-ABC7A4F30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3939D-CB65-9FC5-1D31-A5FFE197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6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04624-0A9A-DE58-6679-0A550E6F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F4258-D289-0FD6-64C4-6BAC2C461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9B524-8FD7-2BC9-160C-86877BDD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1675C-93C7-5120-0824-03D2B709A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3B65A-760A-EB46-BA32-1FACD6D6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3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4CC3-F216-7508-54A3-C5ACCB51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F8413-6872-FA40-04CC-DBC166964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5DF574-1EE7-D06E-4F94-BCCBA3BA5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77B23-4394-84C7-741B-46723ADF1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3CECF-594F-E0FF-D3BA-2F6D44E08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1DCC2-952E-710E-83A3-120F83BF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6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5959A-1E60-88E3-12A6-E747F3AFE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3AC01-9DCF-BBB3-B089-27EB03698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32DD9-FC55-1A10-7C03-A0CDC6983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B6F509-3153-28CA-1082-A5D223CE5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3F6C0F-46FC-70E2-09B4-4153BE13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7C965E-096C-366A-466E-9F73248C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7EE2D0-FBBA-AEA4-5EBF-DBEAFD92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DB73D0-4AC2-7B5E-454E-2AA133760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3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07EA-B6E2-A900-E569-F9AB7598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1D3FB4-85A4-BC59-7B1C-1BF1B5372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1DB1A4-CA63-70FA-68F4-A93A1706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2765C1-4F23-3E24-4A17-F898E50C7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9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2DB13B-7688-9805-F507-16226BCBF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0AC75-7586-E065-B74E-23D8A9EFF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12A63-4BE8-39E3-4CD1-985DACD7F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5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9C4BE-8DDC-1275-15E8-53F6F649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6C3D3-2F3E-074C-B3FE-940E08A0C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CDC4C-9777-2EE7-FDAB-85AEEDD80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E253-0208-0C22-0FEB-D8EB77EC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4F0C5-3E8D-97F9-675A-1B0A9525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B8DDF-B563-10EF-26FF-6BE4A4AB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2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B94B5-74A6-AA70-5057-1B1D04E9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1EB151-CBE9-67F0-6130-B13410F7B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696A1-0A82-7521-2D2B-4984ADE50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35186-2F9E-078E-A122-BA42F044F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A6DD4-64A8-6261-D5E1-485F9CA2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81408-CD0E-68ED-060A-5EFD9168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0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80195E-FB59-672E-5BAF-9A232FD51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7BBB7-754A-9617-4F0F-D13CE593E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B265C-1285-27D1-6301-57675008F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4/4/2025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A91B-C8F3-35E0-9C9F-67944859F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F70E4-1957-E67E-1A4E-05B0FD57E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4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doerry.org/norbert/MarineElectricalPowerSystems/index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2C01C-FF08-0435-57C1-318B51A8A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452" y="2272275"/>
            <a:ext cx="984123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Common-Mode fundamentals for </a:t>
            </a:r>
            <a:br>
              <a:rPr lang="en-US" dirty="0"/>
            </a:br>
            <a:r>
              <a:rPr lang="en-US" dirty="0"/>
              <a:t>Shipboard Power Systems</a:t>
            </a:r>
            <a:br>
              <a:rPr lang="en-US" dirty="0"/>
            </a:br>
            <a:r>
              <a:rPr lang="en-US" dirty="0"/>
              <a:t>Part 5</a:t>
            </a:r>
            <a:br>
              <a:rPr lang="en-US" dirty="0"/>
            </a:br>
            <a:r>
              <a:rPr lang="en-US" dirty="0"/>
              <a:t>Impact of Modulation Method on CM Voltage of power electronics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640AB-A565-F727-2337-204016324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10886"/>
            <a:ext cx="9144000" cy="1655762"/>
          </a:xfrm>
        </p:spPr>
        <p:txBody>
          <a:bodyPr/>
          <a:lstStyle/>
          <a:p>
            <a:r>
              <a:rPr lang="en-US" dirty="0"/>
              <a:t>Dr. Norbert Doerry</a:t>
            </a:r>
            <a:br>
              <a:rPr lang="en-US" dirty="0"/>
            </a:br>
            <a:r>
              <a:rPr lang="en-US" dirty="0"/>
              <a:t>Dr. John Amy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9E51C-14DD-15A7-10BA-658C87C0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B5A9D-97FE-06DC-A221-9D229B6E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3B7D2-2C23-477A-B7E5-64419E75BE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345E6F-B6B9-9C80-7F87-1F2167CEDE5C}"/>
              </a:ext>
            </a:extLst>
          </p:cNvPr>
          <p:cNvSpPr txBox="1"/>
          <p:nvPr/>
        </p:nvSpPr>
        <p:spPr>
          <a:xfrm>
            <a:off x="2706189" y="5505142"/>
            <a:ext cx="90111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http://doerry.org/norbert/MarineElectricalPowerSystems/index.htm</a:t>
            </a:r>
            <a:endParaRPr lang="en-US" dirty="0"/>
          </a:p>
          <a:p>
            <a:r>
              <a:rPr lang="en-US" dirty="0"/>
              <a:t>© 2025 by Norbert Doerry and John Amy</a:t>
            </a:r>
            <a:br>
              <a:rPr lang="en-US" dirty="0"/>
            </a:br>
            <a:r>
              <a:rPr lang="en-US" dirty="0"/>
              <a:t>This work is licensed via: CC BY 4.0   (https://creativecommons.org/)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913044E-C0F4-BA34-07EE-457D30058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37359" y="5589416"/>
            <a:ext cx="766933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4A2807-77D8-8DCF-8A1B-1B05995E5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143" y="5589416"/>
            <a:ext cx="766933" cy="76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597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ACA40-E6E0-C798-38C8-E40F9BFA0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Mode Currents (120 ° Mode)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35185-2C53-7C69-DEC4-D36B0938B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5CA05D-7FC6-CBF7-F257-AF3FE02E7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10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0C80C00-8806-819C-5CA4-EA3BB8F46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41" y="2360771"/>
            <a:ext cx="10972800" cy="213645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E847D87-C2F9-7046-A57C-5C1844157861}"/>
              </a:ext>
            </a:extLst>
          </p:cNvPr>
          <p:cNvSpPr txBox="1"/>
          <p:nvPr/>
        </p:nvSpPr>
        <p:spPr>
          <a:xfrm>
            <a:off x="2044873" y="6308209"/>
            <a:ext cx="3028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20250406 Inverter CM </a:t>
            </a:r>
            <a:r>
              <a:rPr lang="en-US" dirty="0" err="1"/>
              <a:t>c.asc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215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FBE5F-C2AB-610E-AD31-6E725B3F2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Modulation Schemes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C8C03-A4AA-4334-B919-FB9C696CE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P1 mode – Like 180° Mode, but has 1 additional pulse on leading and trailing edges</a:t>
            </a:r>
          </a:p>
          <a:p>
            <a:r>
              <a:rPr lang="en-US" dirty="0"/>
              <a:t>P2 mode – Like 180° Mode, but has 2 additional pulses on leading and trailing edges </a:t>
            </a:r>
          </a:p>
          <a:p>
            <a:r>
              <a:rPr lang="en-US" dirty="0"/>
              <a:t>V/f mode – Pulse Width Modulation for sine-wave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6EBC2-0237-845E-ACF4-22705D0D1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D22926-0E8A-85D9-51DC-94A3D3F09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87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AA7ED-08CE-665D-55D4-539492CB5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FD020-7BDE-EEB2-74FC-B3931776E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338753-D680-C1A0-6D28-E96AC1B64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0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8A5D2-9CBA-D3D7-A026-10F1BFF0A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Power Electronic Circuit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813C7-A5C5-41C0-EAE1-9962940DE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32B39-8B51-8415-EE62-CA30B4A14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3B7D2-2C23-477A-B7E5-64419E75BE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91BBF7-8636-A866-29B3-D6E40D9B278A}"/>
              </a:ext>
            </a:extLst>
          </p:cNvPr>
          <p:cNvSpPr txBox="1"/>
          <p:nvPr/>
        </p:nvSpPr>
        <p:spPr>
          <a:xfrm>
            <a:off x="1506723" y="3298961"/>
            <a:ext cx="14061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r>
              <a:rPr lang="en-US" dirty="0"/>
              <a:t> = 2.2 µF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r>
              <a:rPr lang="en-US" dirty="0"/>
              <a:t> = 2.2 µF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n1</a:t>
            </a:r>
            <a:r>
              <a:rPr lang="en-US" dirty="0"/>
              <a:t> = 1200 </a:t>
            </a:r>
            <a:r>
              <a:rPr lang="el-GR" dirty="0"/>
              <a:t>Ω</a:t>
            </a:r>
            <a:endParaRPr lang="en-US" dirty="0"/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n2</a:t>
            </a:r>
            <a:r>
              <a:rPr lang="en-US" dirty="0"/>
              <a:t> = 1200 </a:t>
            </a:r>
            <a:r>
              <a:rPr lang="el-GR" dirty="0"/>
              <a:t>Ω</a:t>
            </a:r>
            <a:endParaRPr lang="en-US" dirty="0"/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dirty="0"/>
              <a:t> = 300 </a:t>
            </a:r>
            <a:r>
              <a:rPr lang="el-GR" dirty="0"/>
              <a:t>Ω</a:t>
            </a:r>
            <a:endParaRPr lang="en-US" dirty="0"/>
          </a:p>
        </p:txBody>
      </p:sp>
      <p:pic>
        <p:nvPicPr>
          <p:cNvPr id="8" name="Content Placeholder 7" descr="A diagram of a circuit&#10;&#10;AI-generated content may be incorrect.">
            <a:extLst>
              <a:ext uri="{FF2B5EF4-FFF2-40B4-BE49-F238E27FC236}">
                <a16:creationId xmlns:a16="http://schemas.microsoft.com/office/drawing/2014/main" id="{505F7038-3C2B-D608-245A-9B787724AF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614" y="1384389"/>
            <a:ext cx="7200052" cy="5000173"/>
          </a:xfrm>
        </p:spPr>
      </p:pic>
    </p:spTree>
    <p:extLst>
      <p:ext uri="{BB962C8B-B14F-4D97-AF65-F5344CB8AC3E}">
        <p14:creationId xmlns:p14="http://schemas.microsoft.com/office/powerpoint/2010/main" val="2549496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D30774-352E-71DC-E41D-98E7FF00B4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63B7D-FE92-4F6C-0E2A-28AF52257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Power Electronic Circuit – CM model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4FEB4-05B7-0370-9D14-88BBCBE80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9EFF13-2F48-D80D-A6E6-B717A2701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3B7D2-2C23-477A-B7E5-64419E75BE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D07EB7A-57AA-CE10-AB25-296864B5D38A}"/>
              </a:ext>
            </a:extLst>
          </p:cNvPr>
          <p:cNvSpPr txBox="1"/>
          <p:nvPr/>
        </p:nvSpPr>
        <p:spPr>
          <a:xfrm>
            <a:off x="1684729" y="3524030"/>
            <a:ext cx="1481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2C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p1</a:t>
            </a:r>
            <a:r>
              <a:rPr lang="en-US" dirty="0"/>
              <a:t> = 4.4 µF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3C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</a:t>
            </a:r>
            <a:r>
              <a:rPr lang="en-US" dirty="0"/>
              <a:t> = 6.6 µF </a:t>
            </a:r>
          </a:p>
        </p:txBody>
      </p:sp>
      <p:pic>
        <p:nvPicPr>
          <p:cNvPr id="10" name="Content Placeholder 9" descr="A diagram of a circuit&#10;&#10;AI-generated content may be incorrect.">
            <a:extLst>
              <a:ext uri="{FF2B5EF4-FFF2-40B4-BE49-F238E27FC236}">
                <a16:creationId xmlns:a16="http://schemas.microsoft.com/office/drawing/2014/main" id="{21E817C2-C672-F3EB-9EDC-FF2D0F6B57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703" y="2173844"/>
            <a:ext cx="5687568" cy="3346704"/>
          </a:xfrm>
        </p:spPr>
      </p:pic>
    </p:spTree>
    <p:extLst>
      <p:ext uri="{BB962C8B-B14F-4D97-AF65-F5344CB8AC3E}">
        <p14:creationId xmlns:p14="http://schemas.microsoft.com/office/powerpoint/2010/main" val="3790117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FFFAC-046E-26DA-B4DA-EFF1E09C5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LTSpice</a:t>
            </a:r>
            <a:r>
              <a:rPr lang="en-US" dirty="0"/>
              <a:t> Simulation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E97E1-1B6E-4CC3-2CC1-F35637FAD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A4D05E-62D5-4311-A997-6890BE16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FDEA05-69F9-E70A-150D-E4F52BB949C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1836" t="-616" r="16679"/>
          <a:stretch/>
        </p:blipFill>
        <p:spPr>
          <a:xfrm>
            <a:off x="1428751" y="1349375"/>
            <a:ext cx="8715375" cy="500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785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782E8-174F-FA66-DB5B-183EF1AB7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180° Mode modulation  scheme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86E97-61ED-3925-E3A9-996743492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63ECB6-D655-1033-BE1D-05A3396CC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7E462B-DD49-A053-5DDE-87AFCA3B4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40621"/>
            <a:ext cx="10972800" cy="213645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9784CB4-9D16-B5C9-BF44-4E9C8EA6F4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948485"/>
            <a:ext cx="10972800" cy="21364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B431F26-D86A-C196-ABD9-BB12149A9D17}"/>
              </a:ext>
            </a:extLst>
          </p:cNvPr>
          <p:cNvSpPr txBox="1"/>
          <p:nvPr/>
        </p:nvSpPr>
        <p:spPr>
          <a:xfrm>
            <a:off x="2044873" y="6308209"/>
            <a:ext cx="3028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20250406 Inverter CM </a:t>
            </a:r>
            <a:r>
              <a:rPr lang="en-US" dirty="0" err="1"/>
              <a:t>d.asc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727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3AFDA-9715-6943-EA3D-DA851B580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Mode Voltages (180 ° Mode)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15AB0-E333-D2D1-20CD-548F46A2D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C37427-2C04-4078-3D53-83C98E316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130202C-9D89-2D50-3B4C-66A576630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989" y="1503043"/>
            <a:ext cx="10972800" cy="213645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2E9CED-5939-1CFF-FD5E-63D7ED7B32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567" y="4023519"/>
            <a:ext cx="10972800" cy="21364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E6B3C75-62B5-DB0E-DC37-12B05F2E2F38}"/>
              </a:ext>
            </a:extLst>
          </p:cNvPr>
          <p:cNvSpPr txBox="1"/>
          <p:nvPr/>
        </p:nvSpPr>
        <p:spPr>
          <a:xfrm>
            <a:off x="2044873" y="6308209"/>
            <a:ext cx="3028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20250406 Inverter CM </a:t>
            </a:r>
            <a:r>
              <a:rPr lang="en-US" dirty="0" err="1"/>
              <a:t>d.asc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14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C8066-E6EC-76F2-D719-303D9EE9B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Mode Current (180 ° Mode)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80E9E-BE5F-F1F4-6E68-77BBE6A9A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98DAD4-14FD-BC8E-BA44-B08DF28E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F9F488-B614-1EB1-61E0-786333425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561188"/>
            <a:ext cx="10972800" cy="21364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4060B75-70C7-1866-4429-0C449864ACFA}"/>
              </a:ext>
            </a:extLst>
          </p:cNvPr>
          <p:cNvSpPr txBox="1"/>
          <p:nvPr/>
        </p:nvSpPr>
        <p:spPr>
          <a:xfrm>
            <a:off x="2044873" y="6308209"/>
            <a:ext cx="3028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20250406 Inverter CM </a:t>
            </a:r>
            <a:r>
              <a:rPr lang="en-US" dirty="0" err="1"/>
              <a:t>d.asc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865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DF41D-EEFF-544E-FFA8-3FF4704CB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120° Mode modulation  scheme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F34E2-C8AE-D5B5-396A-469193EC6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5FDBE4-7D50-2F89-04DC-95EC6230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B5CBF0-7C35-46F2-6466-31D88A941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52902"/>
            <a:ext cx="10972800" cy="213645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2230394-7AA0-B2E5-AFA4-C242B02E6A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3954626"/>
            <a:ext cx="10972800" cy="213645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941986E-093A-636C-44FF-37E30996F47F}"/>
              </a:ext>
            </a:extLst>
          </p:cNvPr>
          <p:cNvSpPr txBox="1"/>
          <p:nvPr/>
        </p:nvSpPr>
        <p:spPr>
          <a:xfrm>
            <a:off x="2044873" y="6308209"/>
            <a:ext cx="3028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20250406 Inverter CM </a:t>
            </a:r>
            <a:r>
              <a:rPr lang="en-US" dirty="0" err="1"/>
              <a:t>c.asc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62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E5201-2A87-0D9A-6DD4-D1A50AD31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Mode Voltages (120 ° Mode)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108B0-9795-3259-02F3-6079A4F99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4/4/2025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129095-E269-08AC-A8B1-44EC7814A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DAA66F-04BC-EEBF-B781-0EAE48948C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984" y="1690688"/>
            <a:ext cx="10972800" cy="213645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19A5C84-F1A4-308D-DAE3-54965ED37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984" y="4023519"/>
            <a:ext cx="10972800" cy="213645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3D7DA03-F9B3-2ED6-9D4E-1FFD2394BC21}"/>
              </a:ext>
            </a:extLst>
          </p:cNvPr>
          <p:cNvSpPr txBox="1"/>
          <p:nvPr/>
        </p:nvSpPr>
        <p:spPr>
          <a:xfrm>
            <a:off x="2044873" y="6308209"/>
            <a:ext cx="3028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20250406 Inverter CM </a:t>
            </a:r>
            <a:r>
              <a:rPr lang="en-US" dirty="0" err="1"/>
              <a:t>c.asc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7974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1882</TotalTime>
  <Words>262</Words>
  <Application>Microsoft Office PowerPoint</Application>
  <PresentationFormat>Widescreen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Times New Roman</vt:lpstr>
      <vt:lpstr>1_Office Theme</vt:lpstr>
      <vt:lpstr>Common-Mode fundamentals for  Shipboard Power Systems Part 5 Impact of Modulation Method on CM Voltage of power electronics</vt:lpstr>
      <vt:lpstr>Example Power Electronic Circuit</vt:lpstr>
      <vt:lpstr>Example Power Electronic Circuit – CM model</vt:lpstr>
      <vt:lpstr>LTSpice Simulation</vt:lpstr>
      <vt:lpstr>180° Mode modulation  scheme</vt:lpstr>
      <vt:lpstr>Common Mode Voltages (180 ° Mode)</vt:lpstr>
      <vt:lpstr>Common Mode Current (180 ° Mode)</vt:lpstr>
      <vt:lpstr>120° Mode modulation  scheme</vt:lpstr>
      <vt:lpstr>Common Mode Voltages (120 ° Mode)</vt:lpstr>
      <vt:lpstr>Common Mode Currents (120 ° Mode)</vt:lpstr>
      <vt:lpstr>Other Modulation Schemes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Norbert Doerry</dc:creator>
  <cp:lastModifiedBy>Norbert Doerry</cp:lastModifiedBy>
  <cp:revision>20</cp:revision>
  <dcterms:created xsi:type="dcterms:W3CDTF">2025-04-03T12:58:23Z</dcterms:created>
  <dcterms:modified xsi:type="dcterms:W3CDTF">2025-04-07T12:53:20Z</dcterms:modified>
</cp:coreProperties>
</file>